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Roboto Medium"/>
      <p:regular r:id="rId40"/>
      <p:bold r:id="rId41"/>
      <p:italic r:id="rId42"/>
      <p:boldItalic r:id="rId43"/>
    </p:embeddedFont>
    <p:embeddedFont>
      <p:font typeface="Roboto Mono Light"/>
      <p:regular r:id="rId44"/>
      <p:bold r:id="rId45"/>
      <p:italic r:id="rId46"/>
      <p:boldItalic r:id="rId47"/>
    </p:embeddedFont>
    <p:embeddedFont>
      <p:font typeface="Google Sans"/>
      <p:regular r:id="rId48"/>
      <p:bold r:id="rId49"/>
      <p:italic r:id="rId50"/>
      <p:boldItalic r:id="rId51"/>
    </p:embeddedFont>
    <p:embeddedFont>
      <p:font typeface="Google Sans Medium"/>
      <p:regular r:id="rId52"/>
      <p:bold r:id="rId53"/>
      <p:italic r:id="rId54"/>
      <p:boldItalic r:id="rId55"/>
    </p:embeddedFont>
    <p:embeddedFont>
      <p:font typeface="Helvetica Neue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regular.fntdata"/><Relationship Id="rId42" Type="http://schemas.openxmlformats.org/officeDocument/2006/relationships/font" Target="fonts/RobotoMedium-italic.fntdata"/><Relationship Id="rId41" Type="http://schemas.openxmlformats.org/officeDocument/2006/relationships/font" Target="fonts/RobotoMedium-bold.fntdata"/><Relationship Id="rId44" Type="http://schemas.openxmlformats.org/officeDocument/2006/relationships/font" Target="fonts/RobotoMonoLight-regular.fntdata"/><Relationship Id="rId43" Type="http://schemas.openxmlformats.org/officeDocument/2006/relationships/font" Target="fonts/RobotoMedium-boldItalic.fntdata"/><Relationship Id="rId46" Type="http://schemas.openxmlformats.org/officeDocument/2006/relationships/font" Target="fonts/RobotoMonoLight-italic.fntdata"/><Relationship Id="rId45" Type="http://schemas.openxmlformats.org/officeDocument/2006/relationships/font" Target="fonts/RobotoMon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GoogleSans-regular.fntdata"/><Relationship Id="rId47" Type="http://schemas.openxmlformats.org/officeDocument/2006/relationships/font" Target="fonts/RobotoMonoLight-boldItalic.fntdata"/><Relationship Id="rId49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GoogleSans-boldItalic.fntdata"/><Relationship Id="rId50" Type="http://schemas.openxmlformats.org/officeDocument/2006/relationships/font" Target="fonts/GoogleSans-italic.fntdata"/><Relationship Id="rId53" Type="http://schemas.openxmlformats.org/officeDocument/2006/relationships/font" Target="fonts/GoogleSansMedium-bold.fntdata"/><Relationship Id="rId52" Type="http://schemas.openxmlformats.org/officeDocument/2006/relationships/font" Target="fonts/GoogleSansMedium-regular.fntdata"/><Relationship Id="rId11" Type="http://schemas.openxmlformats.org/officeDocument/2006/relationships/slide" Target="slides/slide6.xml"/><Relationship Id="rId55" Type="http://schemas.openxmlformats.org/officeDocument/2006/relationships/font" Target="fonts/GoogleSansMedium-boldItalic.fntdata"/><Relationship Id="rId10" Type="http://schemas.openxmlformats.org/officeDocument/2006/relationships/slide" Target="slides/slide5.xml"/><Relationship Id="rId54" Type="http://schemas.openxmlformats.org/officeDocument/2006/relationships/font" Target="fonts/GoogleSansMedium-italic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56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59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941075320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941075320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41075320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41075320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41075320f_0_3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41075320f_0_3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41075320f_0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941075320f_0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41075320f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941075320f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41075320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941075320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941075320f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941075320f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41075320f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941075320f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41075320f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941075320f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941075320f_0_2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941075320f_0_2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941075320f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941075320f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941075320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941075320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41075320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41075320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41075320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41075320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941075320f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941075320f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941075320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941075320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941075320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941075320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41075320f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41075320f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41075320f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41075320f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941075320f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941075320f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41075320f_0_3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941075320f_0_3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41075320f_0_3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41075320f_0_3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941075320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941075320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41075320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41075320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941075320f_0_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941075320f_0_1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41075320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41075320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41075320f_0_1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41075320f_0_1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41075320f_0_3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41075320f_0_3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41075320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41075320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941075320f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941075320f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ck Title">
  <p:cSld name="CUSTOM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37254" y="4181399"/>
            <a:ext cx="3355825" cy="2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None/>
              <a:defRPr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Split Screen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/>
          <p:nvPr>
            <p:ph type="title"/>
          </p:nvPr>
        </p:nvSpPr>
        <p:spPr>
          <a:xfrm>
            <a:off x="794975" y="1333800"/>
            <a:ext cx="3541800" cy="24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mage - Full Screen">
  <p:cSld name="CUSTOM_1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740450" y="1030300"/>
            <a:ext cx="3669600" cy="24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" name="Google Shape;4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One Column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" name="Google Shape;45;p14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" name="Google Shape;4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List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5"/>
          <p:cNvSpPr txBox="1"/>
          <p:nvPr>
            <p:ph type="title"/>
          </p:nvPr>
        </p:nvSpPr>
        <p:spPr>
          <a:xfrm>
            <a:off x="311700" y="555600"/>
            <a:ext cx="37062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1" name="Google Shape;5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311700" y="1389600"/>
            <a:ext cx="3761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●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■"/>
              <a:defRPr sz="1600">
                <a:solidFill>
                  <a:srgbClr val="5F6368"/>
                </a:solidFill>
              </a:defRPr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●"/>
              <a:defRPr sz="1600">
                <a:solidFill>
                  <a:srgbClr val="5F6368"/>
                </a:solidFill>
              </a:defRPr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Char char="○"/>
              <a:defRPr sz="1600">
                <a:solidFill>
                  <a:srgbClr val="5F6368"/>
                </a:solidFill>
              </a:defRPr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1600"/>
              <a:buFont typeface="Roboto Mono Light"/>
              <a:buChar char="■"/>
              <a:defRPr sz="16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Quote">
  <p:cSld name="SECTION_TITLE_AND_DESCRIPTION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16"/>
          <p:cNvSpPr txBox="1"/>
          <p:nvPr>
            <p:ph type="title"/>
          </p:nvPr>
        </p:nvSpPr>
        <p:spPr>
          <a:xfrm>
            <a:off x="311700" y="555600"/>
            <a:ext cx="4312800" cy="4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56" name="Google Shape;5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age Number">
  <p:cSld name="SECTION_TITLE_AND_DESCRIPTION_1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7"/>
          <p:cNvSpPr txBox="1"/>
          <p:nvPr>
            <p:ph hasCustomPrompt="1" type="title"/>
          </p:nvPr>
        </p:nvSpPr>
        <p:spPr>
          <a:xfrm>
            <a:off x="311700" y="1840275"/>
            <a:ext cx="25185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8700"/>
              <a:buNone/>
              <a:defRPr sz="8700">
                <a:solidFill>
                  <a:srgbClr val="20212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1" name="Google Shape;61;p17"/>
          <p:cNvSpPr txBox="1"/>
          <p:nvPr>
            <p:ph idx="2" type="title"/>
          </p:nvPr>
        </p:nvSpPr>
        <p:spPr>
          <a:xfrm>
            <a:off x="311700" y="1257225"/>
            <a:ext cx="39942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3" type="title"/>
          </p:nvPr>
        </p:nvSpPr>
        <p:spPr>
          <a:xfrm>
            <a:off x="311700" y="3302475"/>
            <a:ext cx="41211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500"/>
              <a:buFont typeface="Roboto Mono Light"/>
              <a:buNone/>
              <a:defRPr b="0" sz="250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pic>
        <p:nvPicPr>
          <p:cNvPr id="63" name="Google Shape;6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834" y="0"/>
            <a:ext cx="39941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hasCustomPrompt="1" type="title"/>
          </p:nvPr>
        </p:nvSpPr>
        <p:spPr>
          <a:xfrm>
            <a:off x="2170025" y="1840275"/>
            <a:ext cx="48039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9000"/>
              <a:buNone/>
              <a:defRPr sz="9000">
                <a:solidFill>
                  <a:srgbClr val="20212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Google Sans Medium"/>
              <a:buNone/>
              <a:defRPr sz="1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8"/>
          <p:cNvSpPr txBox="1"/>
          <p:nvPr>
            <p:ph idx="2" type="title"/>
          </p:nvPr>
        </p:nvSpPr>
        <p:spPr>
          <a:xfrm>
            <a:off x="1037250" y="125722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3" type="title"/>
          </p:nvPr>
        </p:nvSpPr>
        <p:spPr>
          <a:xfrm>
            <a:off x="1037250" y="3302475"/>
            <a:ext cx="7069500" cy="5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Font typeface="Roboto Mono Light"/>
              <a:buNone/>
              <a:defRPr b="0">
                <a:solidFill>
                  <a:srgbClr val="5F6368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5F6368"/>
              </a:buClr>
              <a:buSzPts val="2800"/>
              <a:buNone/>
              <a:defRPr>
                <a:solidFill>
                  <a:srgbClr val="5F6368"/>
                </a:solidFill>
              </a:defRPr>
            </a:lvl9pPr>
          </a:lstStyle>
          <a:p/>
        </p:txBody>
      </p:sp>
      <p:pic>
        <p:nvPicPr>
          <p:cNvPr id="70" name="Google Shape;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4000" y="4671987"/>
            <a:ext cx="2156224" cy="16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Blue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Google Sans"/>
              <a:buNone/>
              <a:defRPr sz="16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None/>
              <a:defRPr sz="15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Green">
  <p:cSld name="CUSTOM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Google Sans"/>
              <a:buNone/>
              <a:defRPr sz="1600">
                <a:solidFill>
                  <a:schemeClr val="accent4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None/>
              <a:defRPr sz="15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Yellow">
  <p:cSld name="CUSTOM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600"/>
              <a:buFont typeface="Google Sans"/>
              <a:buNone/>
              <a:defRPr sz="1600">
                <a:solidFill>
                  <a:srgbClr val="EA8600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A8600"/>
              </a:buClr>
              <a:buSzPts val="1500"/>
              <a:buNone/>
              <a:defRPr sz="1500">
                <a:solidFill>
                  <a:srgbClr val="EA86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- Red">
  <p:cSld name="CUSTOM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Google Sans"/>
              <a:buNone/>
              <a:defRPr sz="16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None/>
              <a:defRPr sz="15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Blue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">
  <p:cSld name="CUSTOM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">
  <p:cSld name="CUSTOM_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Full Screen - Green 1 1">
  <p:cSld name="CUSTOM_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50"/>
              <a:buNone/>
              <a:defRPr sz="36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 Light"/>
              <a:buChar char="●"/>
              <a:defRPr sz="1800">
                <a:solidFill>
                  <a:schemeClr val="dk2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●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○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"/>
              <a:buChar char="■"/>
              <a:defRPr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linkedin.com/in/mervyn-manilall/" TargetMode="External"/><Relationship Id="rId4" Type="http://schemas.openxmlformats.org/officeDocument/2006/relationships/hyperlink" Target="https://github.com/mervynmanilall" TargetMode="External"/><Relationship Id="rId5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tart.spring.io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geeksforgeeks.org/monolithic-vs-microservices-architecture/" TargetMode="External"/><Relationship Id="rId4" Type="http://schemas.openxmlformats.org/officeDocument/2006/relationships/hyperlink" Target="https://cloudacademy.com/blog/microservices-architecture-challenge-advantage-drawback/" TargetMode="External"/><Relationship Id="rId5" Type="http://schemas.openxmlformats.org/officeDocument/2006/relationships/hyperlink" Target="https://www.geeksforgeeks.org/monolithic-vs-microservices-architecture/" TargetMode="External"/><Relationship Id="rId6" Type="http://schemas.openxmlformats.org/officeDocument/2006/relationships/hyperlink" Target="https://serinryu.medium.com/spring-requestbody-vs-requestparam-78b1b433fc0c#:~:text=%40RequestParam%20is%20used%20to%20extract,data%20in%20the%20request%20effectivel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0"/>
          <p:cNvPicPr preferRelativeResize="0"/>
          <p:nvPr/>
        </p:nvPicPr>
        <p:blipFill rotWithShape="1">
          <a:blip r:embed="rId3">
            <a:alphaModFix/>
          </a:blip>
          <a:srcRect b="0" l="12348" r="12355" t="0"/>
          <a:stretch/>
        </p:blipFill>
        <p:spPr>
          <a:xfrm>
            <a:off x="5710243" y="0"/>
            <a:ext cx="343375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400" y="30575"/>
            <a:ext cx="9144003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0"/>
          <p:cNvSpPr txBox="1"/>
          <p:nvPr>
            <p:ph type="title"/>
          </p:nvPr>
        </p:nvSpPr>
        <p:spPr>
          <a:xfrm>
            <a:off x="541975" y="2036775"/>
            <a:ext cx="4847100" cy="173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/>
              <a:t>Springboot</a:t>
            </a:r>
            <a:r>
              <a:rPr lang="en" sz="3100"/>
              <a:t> and Kotlin: Hammer and nail for building microservices</a:t>
            </a:r>
            <a:endParaRPr sz="3100"/>
          </a:p>
        </p:txBody>
      </p:sp>
      <p:sp>
        <p:nvSpPr>
          <p:cNvPr id="81" name="Google Shape;81;p20"/>
          <p:cNvSpPr txBox="1"/>
          <p:nvPr>
            <p:ph idx="1" type="subTitle"/>
          </p:nvPr>
        </p:nvSpPr>
        <p:spPr>
          <a:xfrm>
            <a:off x="1134386" y="4501770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A8600"/>
                </a:solidFill>
              </a:rPr>
              <a:t>Mauritius</a:t>
            </a:r>
            <a:endParaRPr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 / microservice architecture</a:t>
            </a:r>
            <a:endParaRPr b="1"/>
          </a:p>
        </p:txBody>
      </p:sp>
      <p:sp>
        <p:nvSpPr>
          <p:cNvPr id="209" name="Google Shape;209;p29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is an architectural style that structures an application as a collection of services that are: 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AutoNum type="arabicPeriod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Independently deployable 	</a:t>
            </a:r>
            <a:b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AutoNum type="arabicPeriod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Loosely coupled 	</a:t>
            </a:r>
            <a:b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AutoNum type="arabicPeriod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Organized around business capabilities 	</a:t>
            </a:r>
            <a:b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AutoNum type="arabicPeriod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Owned by a small team 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Microservices</a:t>
            </a:r>
            <a:endParaRPr/>
          </a:p>
        </p:txBody>
      </p:sp>
      <p:grpSp>
        <p:nvGrpSpPr>
          <p:cNvPr id="215" name="Google Shape;215;p30"/>
          <p:cNvGrpSpPr/>
          <p:nvPr/>
        </p:nvGrpSpPr>
        <p:grpSpPr>
          <a:xfrm>
            <a:off x="2256567" y="600903"/>
            <a:ext cx="4036590" cy="3941676"/>
            <a:chOff x="2256567" y="677103"/>
            <a:chExt cx="4036590" cy="3941676"/>
          </a:xfrm>
        </p:grpSpPr>
        <p:sp>
          <p:nvSpPr>
            <p:cNvPr id="216" name="Google Shape;216;p30"/>
            <p:cNvSpPr/>
            <p:nvPr/>
          </p:nvSpPr>
          <p:spPr>
            <a:xfrm rot="-6597333">
              <a:off x="4296826" y="3950027"/>
              <a:ext cx="586303" cy="586303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 rot="-6599386">
              <a:off x="2318596" y="1407533"/>
              <a:ext cx="440541" cy="44054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 rot="-6598839">
              <a:off x="2887641" y="2346984"/>
              <a:ext cx="1199287" cy="1199287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 rot="-6598620">
              <a:off x="4374916" y="913763"/>
              <a:ext cx="1681581" cy="1681581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 rot="-6597866">
              <a:off x="2661829" y="2208216"/>
              <a:ext cx="629106" cy="629106"/>
            </a:xfrm>
            <a:prstGeom prst="ellipse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 rot="-6597701">
              <a:off x="3267625" y="1113818"/>
              <a:ext cx="274172" cy="274172"/>
            </a:xfrm>
            <a:prstGeom prst="ellipse">
              <a:avLst/>
            </a:prstGeom>
            <a:solidFill>
              <a:srgbClr val="83E3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30"/>
          <p:cNvSpPr/>
          <p:nvPr/>
        </p:nvSpPr>
        <p:spPr>
          <a:xfrm>
            <a:off x="4447194" y="1739566"/>
            <a:ext cx="2440200" cy="2440200"/>
          </a:xfrm>
          <a:prstGeom prst="ellipse">
            <a:avLst/>
          </a:prstGeom>
          <a:solidFill>
            <a:srgbClr val="155B54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 txBox="1"/>
          <p:nvPr/>
        </p:nvSpPr>
        <p:spPr>
          <a:xfrm>
            <a:off x="4730550" y="2487325"/>
            <a:ext cx="18735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 usable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0"/>
          <p:cNvSpPr/>
          <p:nvPr/>
        </p:nvSpPr>
        <p:spPr>
          <a:xfrm>
            <a:off x="3566937" y="1297853"/>
            <a:ext cx="1423800" cy="1423800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/>
        </p:nvSpPr>
        <p:spPr>
          <a:xfrm>
            <a:off x="3630613" y="1537400"/>
            <a:ext cx="12885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Redeploy only the microservice that has been updated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30"/>
          <p:cNvSpPr/>
          <p:nvPr/>
        </p:nvSpPr>
        <p:spPr>
          <a:xfrm>
            <a:off x="3225753" y="2862089"/>
            <a:ext cx="1498800" cy="1498800"/>
          </a:xfrm>
          <a:prstGeom prst="ellipse">
            <a:avLst/>
          </a:prstGeom>
          <a:solidFill>
            <a:srgbClr val="1B786E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/>
        </p:nvSpPr>
        <p:spPr>
          <a:xfrm>
            <a:off x="3348600" y="3096400"/>
            <a:ext cx="12531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Each microservice for an app can use different language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5887584" y="1114293"/>
            <a:ext cx="1030262" cy="1030262"/>
          </a:xfrm>
          <a:prstGeom prst="ellipse">
            <a:avLst/>
          </a:prstGeom>
          <a:solidFill>
            <a:srgbClr val="1D7E74"/>
          </a:solidFill>
          <a:ln>
            <a:noFill/>
          </a:ln>
          <a:effectLst>
            <a:outerShdw blurRad="228600" rotWithShape="0" algn="tl" dir="5400000" dist="50800">
              <a:srgbClr val="000000">
                <a:alpha val="5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0"/>
          <p:cNvSpPr txBox="1"/>
          <p:nvPr/>
        </p:nvSpPr>
        <p:spPr>
          <a:xfrm>
            <a:off x="5831973" y="1229225"/>
            <a:ext cx="1141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If one microservice is down, the app survives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of Microservices</a:t>
            </a:r>
            <a:endParaRPr/>
          </a:p>
        </p:txBody>
      </p:sp>
      <p:sp>
        <p:nvSpPr>
          <p:cNvPr id="235" name="Google Shape;235;p31"/>
          <p:cNvSpPr txBox="1"/>
          <p:nvPr/>
        </p:nvSpPr>
        <p:spPr>
          <a:xfrm>
            <a:off x="311700" y="1373350"/>
            <a:ext cx="2403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802017"/>
                </a:solidFill>
                <a:latin typeface="Roboto Medium"/>
                <a:ea typeface="Roboto Medium"/>
                <a:cs typeface="Roboto Medium"/>
                <a:sym typeface="Roboto Medium"/>
              </a:rPr>
              <a:t>Debugging</a:t>
            </a:r>
            <a:endParaRPr sz="3500">
              <a:solidFill>
                <a:srgbClr val="802017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36" name="Google Shape;236;p31"/>
          <p:cNvGrpSpPr/>
          <p:nvPr/>
        </p:nvGrpSpPr>
        <p:grpSpPr>
          <a:xfrm>
            <a:off x="2789785" y="1323164"/>
            <a:ext cx="5221800" cy="731700"/>
            <a:chOff x="2789785" y="1323164"/>
            <a:chExt cx="5221800" cy="731700"/>
          </a:xfrm>
        </p:grpSpPr>
        <p:sp>
          <p:nvSpPr>
            <p:cNvPr id="237" name="Google Shape;237;p3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Debugging is more complex as the system is distributed and multiple languages may be used.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9" name="Google Shape;239;p31"/>
          <p:cNvSpPr txBox="1"/>
          <p:nvPr/>
        </p:nvSpPr>
        <p:spPr>
          <a:xfrm>
            <a:off x="7" y="2257725"/>
            <a:ext cx="27153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A72A1E"/>
                </a:solidFill>
                <a:latin typeface="Roboto Medium"/>
                <a:ea typeface="Roboto Medium"/>
                <a:cs typeface="Roboto Medium"/>
                <a:sym typeface="Roboto Medium"/>
              </a:rPr>
              <a:t>Testing</a:t>
            </a:r>
            <a:endParaRPr sz="3800">
              <a:solidFill>
                <a:srgbClr val="A72A1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40" name="Google Shape;240;p31"/>
          <p:cNvGrpSpPr/>
          <p:nvPr/>
        </p:nvGrpSpPr>
        <p:grpSpPr>
          <a:xfrm>
            <a:off x="2789787" y="2207525"/>
            <a:ext cx="4860300" cy="731700"/>
            <a:chOff x="2789787" y="2207525"/>
            <a:chExt cx="4860300" cy="731700"/>
          </a:xfrm>
        </p:grpSpPr>
        <p:sp>
          <p:nvSpPr>
            <p:cNvPr id="241" name="Google Shape;241;p3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More difficult to test as one test may require result of another microservice</a:t>
              </a: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43" name="Google Shape;243;p31"/>
          <p:cNvSpPr txBox="1"/>
          <p:nvPr/>
        </p:nvSpPr>
        <p:spPr>
          <a:xfrm>
            <a:off x="755105" y="3138825"/>
            <a:ext cx="19599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B02C20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Complexity</a:t>
            </a:r>
            <a:endParaRPr sz="2500">
              <a:solidFill>
                <a:srgbClr val="B02C2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244" name="Google Shape;244;p31"/>
          <p:cNvGrpSpPr/>
          <p:nvPr/>
        </p:nvGrpSpPr>
        <p:grpSpPr>
          <a:xfrm>
            <a:off x="2789787" y="3088625"/>
            <a:ext cx="4497600" cy="731700"/>
            <a:chOff x="2789787" y="3088625"/>
            <a:chExt cx="4497600" cy="731700"/>
          </a:xfrm>
        </p:grpSpPr>
        <p:sp>
          <p:nvSpPr>
            <p:cNvPr id="245" name="Google Shape;245;p31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 txBox="1"/>
            <p:nvPr/>
          </p:nvSpPr>
          <p:spPr>
            <a:xfrm>
              <a:off x="2930963" y="3289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Its complexity increases with the increase in a number of microservices.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3051550" y="1152725"/>
            <a:ext cx="5956800" cy="3395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sz="500"/>
          </a:p>
        </p:txBody>
      </p:sp>
      <p:sp>
        <p:nvSpPr>
          <p:cNvPr id="252" name="Google Shape;252;p32"/>
          <p:cNvSpPr/>
          <p:nvPr/>
        </p:nvSpPr>
        <p:spPr>
          <a:xfrm>
            <a:off x="692075" y="1152725"/>
            <a:ext cx="1827900" cy="3395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sz="500"/>
          </a:p>
        </p:txBody>
      </p:sp>
      <p:cxnSp>
        <p:nvCxnSpPr>
          <p:cNvPr id="253" name="Google Shape;253;p32"/>
          <p:cNvCxnSpPr/>
          <p:nvPr/>
        </p:nvCxnSpPr>
        <p:spPr>
          <a:xfrm rot="10800000">
            <a:off x="1662955" y="28583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254" name="Google Shape;254;p32"/>
          <p:cNvSpPr/>
          <p:nvPr/>
        </p:nvSpPr>
        <p:spPr>
          <a:xfrm>
            <a:off x="879100" y="39915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255" name="Google Shape;255;p32"/>
          <p:cNvSpPr/>
          <p:nvPr/>
        </p:nvSpPr>
        <p:spPr>
          <a:xfrm>
            <a:off x="884650" y="315002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 Access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56" name="Google Shape;256;p32"/>
          <p:cNvSpPr/>
          <p:nvPr/>
        </p:nvSpPr>
        <p:spPr>
          <a:xfrm>
            <a:off x="884650" y="14369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Interface</a:t>
            </a:r>
            <a:endParaRPr sz="500"/>
          </a:p>
        </p:txBody>
      </p:sp>
      <p:sp>
        <p:nvSpPr>
          <p:cNvPr id="257" name="Google Shape;257;p32"/>
          <p:cNvSpPr/>
          <p:nvPr/>
        </p:nvSpPr>
        <p:spPr>
          <a:xfrm>
            <a:off x="1902265" y="15631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32"/>
          <p:cNvSpPr/>
          <p:nvPr/>
        </p:nvSpPr>
        <p:spPr>
          <a:xfrm>
            <a:off x="1902265" y="3294343"/>
            <a:ext cx="296700" cy="2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1969907" y="16266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0" name="Google Shape;260;p32"/>
          <p:cNvSpPr/>
          <p:nvPr/>
        </p:nvSpPr>
        <p:spPr>
          <a:xfrm>
            <a:off x="1969907" y="335093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Monolithic vs Microservices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81198" y="2280036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Business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Logic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3" name="Google Shape;263;p32"/>
          <p:cNvSpPr/>
          <p:nvPr/>
        </p:nvSpPr>
        <p:spPr>
          <a:xfrm>
            <a:off x="1905853" y="2424356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2"/>
          <p:cNvSpPr/>
          <p:nvPr/>
        </p:nvSpPr>
        <p:spPr>
          <a:xfrm>
            <a:off x="1967715" y="248094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65" name="Google Shape;265;p32"/>
          <p:cNvCxnSpPr/>
          <p:nvPr/>
        </p:nvCxnSpPr>
        <p:spPr>
          <a:xfrm rot="10800000">
            <a:off x="1681430" y="37065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66" name="Google Shape;266;p32"/>
          <p:cNvCxnSpPr/>
          <p:nvPr/>
        </p:nvCxnSpPr>
        <p:spPr>
          <a:xfrm rot="10800000">
            <a:off x="1621330" y="200028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267" name="Google Shape;267;p32"/>
          <p:cNvSpPr/>
          <p:nvPr/>
        </p:nvSpPr>
        <p:spPr>
          <a:xfrm>
            <a:off x="3244675" y="2800350"/>
            <a:ext cx="15510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1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Sign In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415607" y="2944668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p32"/>
          <p:cNvSpPr/>
          <p:nvPr/>
        </p:nvSpPr>
        <p:spPr>
          <a:xfrm>
            <a:off x="4483248" y="3001259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0" name="Google Shape;270;p32"/>
          <p:cNvSpPr/>
          <p:nvPr/>
        </p:nvSpPr>
        <p:spPr>
          <a:xfrm>
            <a:off x="5115050" y="2814775"/>
            <a:ext cx="18279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2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Product Catalogue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1" name="Google Shape;271;p32"/>
          <p:cNvSpPr/>
          <p:nvPr/>
        </p:nvSpPr>
        <p:spPr>
          <a:xfrm>
            <a:off x="6562857" y="2959093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2" name="Google Shape;272;p32"/>
          <p:cNvSpPr/>
          <p:nvPr/>
        </p:nvSpPr>
        <p:spPr>
          <a:xfrm>
            <a:off x="6630498" y="301568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7262325" y="2814775"/>
            <a:ext cx="15510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3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Checkout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74" name="Google Shape;274;p32"/>
          <p:cNvSpPr/>
          <p:nvPr/>
        </p:nvSpPr>
        <p:spPr>
          <a:xfrm>
            <a:off x="8433257" y="2959093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32"/>
          <p:cNvSpPr/>
          <p:nvPr/>
        </p:nvSpPr>
        <p:spPr>
          <a:xfrm>
            <a:off x="8500898" y="301568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5326700" y="12916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Interface</a:t>
            </a:r>
            <a:endParaRPr sz="500"/>
          </a:p>
        </p:txBody>
      </p:sp>
      <p:sp>
        <p:nvSpPr>
          <p:cNvPr id="277" name="Google Shape;277;p32"/>
          <p:cNvSpPr/>
          <p:nvPr/>
        </p:nvSpPr>
        <p:spPr>
          <a:xfrm>
            <a:off x="6344315" y="14178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8" name="Google Shape;278;p32"/>
          <p:cNvSpPr/>
          <p:nvPr/>
        </p:nvSpPr>
        <p:spPr>
          <a:xfrm>
            <a:off x="6411957" y="14813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279" name="Google Shape;279;p32"/>
          <p:cNvCxnSpPr>
            <a:stCxn id="270" idx="0"/>
            <a:endCxn id="276" idx="2"/>
          </p:cNvCxnSpPr>
          <p:nvPr/>
        </p:nvCxnSpPr>
        <p:spPr>
          <a:xfrm rot="10800000">
            <a:off x="6029000" y="1848175"/>
            <a:ext cx="0" cy="96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80" name="Google Shape;280;p32"/>
          <p:cNvCxnSpPr>
            <a:endCxn id="267" idx="0"/>
          </p:cNvCxnSpPr>
          <p:nvPr/>
        </p:nvCxnSpPr>
        <p:spPr>
          <a:xfrm flipH="1">
            <a:off x="4020175" y="2347050"/>
            <a:ext cx="2019900" cy="4533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1" name="Google Shape;281;p32"/>
          <p:cNvCxnSpPr/>
          <p:nvPr/>
        </p:nvCxnSpPr>
        <p:spPr>
          <a:xfrm>
            <a:off x="6040050" y="2347000"/>
            <a:ext cx="1986600" cy="453600"/>
          </a:xfrm>
          <a:prstGeom prst="bentConnector3">
            <a:avLst>
              <a:gd fmla="val 10028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282" name="Google Shape;282;p32"/>
          <p:cNvCxnSpPr/>
          <p:nvPr/>
        </p:nvCxnSpPr>
        <p:spPr>
          <a:xfrm>
            <a:off x="4807012" y="3107451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83" name="Google Shape;283;p32"/>
          <p:cNvCxnSpPr>
            <a:endCxn id="273" idx="1"/>
          </p:cNvCxnSpPr>
          <p:nvPr/>
        </p:nvCxnSpPr>
        <p:spPr>
          <a:xfrm flipH="1" rot="10800000">
            <a:off x="6942825" y="3093025"/>
            <a:ext cx="319500" cy="15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284" name="Google Shape;284;p32"/>
          <p:cNvSpPr/>
          <p:nvPr/>
        </p:nvSpPr>
        <p:spPr>
          <a:xfrm>
            <a:off x="3312325" y="39915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5321150" y="39915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Product 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7329975" y="39915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Transaction DB</a:t>
            </a:r>
            <a:endParaRPr sz="500">
              <a:solidFill>
                <a:schemeClr val="lt1"/>
              </a:solidFill>
            </a:endParaRPr>
          </a:p>
        </p:txBody>
      </p:sp>
      <p:cxnSp>
        <p:nvCxnSpPr>
          <p:cNvPr id="287" name="Google Shape;287;p32"/>
          <p:cNvCxnSpPr>
            <a:stCxn id="284" idx="0"/>
          </p:cNvCxnSpPr>
          <p:nvPr/>
        </p:nvCxnSpPr>
        <p:spPr>
          <a:xfrm rot="10800000">
            <a:off x="4020175" y="33711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88" name="Google Shape;288;p32"/>
          <p:cNvCxnSpPr/>
          <p:nvPr/>
        </p:nvCxnSpPr>
        <p:spPr>
          <a:xfrm rot="10800000">
            <a:off x="6029000" y="33711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89" name="Google Shape;289;p32"/>
          <p:cNvCxnSpPr/>
          <p:nvPr/>
        </p:nvCxnSpPr>
        <p:spPr>
          <a:xfrm rot="10800000">
            <a:off x="8037825" y="33711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90" name="Google Shape;290;p32"/>
          <p:cNvCxnSpPr/>
          <p:nvPr/>
        </p:nvCxnSpPr>
        <p:spPr>
          <a:xfrm>
            <a:off x="2787250" y="1203550"/>
            <a:ext cx="10200" cy="3395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 txBox="1"/>
          <p:nvPr>
            <p:ph type="title"/>
          </p:nvPr>
        </p:nvSpPr>
        <p:spPr>
          <a:xfrm>
            <a:off x="3911200" y="2214450"/>
            <a:ext cx="4568100" cy="714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Getting Started</a:t>
            </a:r>
            <a:endParaRPr sz="4000"/>
          </a:p>
        </p:txBody>
      </p:sp>
      <p:sp>
        <p:nvSpPr>
          <p:cNvPr id="296" name="Google Shape;296;p33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A8600"/>
                </a:solidFill>
              </a:rPr>
              <a:t>Mauritius</a:t>
            </a:r>
            <a:endParaRPr sz="1600">
              <a:solidFill>
                <a:srgbClr val="EA86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“Haha, not yet”</a:t>
            </a:r>
            <a:br>
              <a:rPr lang="en" sz="3680"/>
            </a:br>
            <a:r>
              <a:rPr i="1" lang="en" sz="2750"/>
              <a:t>The Universe</a:t>
            </a:r>
            <a:endParaRPr i="1"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8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35"/>
          <p:cNvCxnSpPr/>
          <p:nvPr/>
        </p:nvCxnSpPr>
        <p:spPr>
          <a:xfrm rot="10800000">
            <a:off x="40132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7" name="Google Shape;307;p35"/>
          <p:cNvCxnSpPr/>
          <p:nvPr/>
        </p:nvCxnSpPr>
        <p:spPr>
          <a:xfrm rot="10800000">
            <a:off x="7267900" y="2948016"/>
            <a:ext cx="0" cy="1224000"/>
          </a:xfrm>
          <a:prstGeom prst="straightConnector1">
            <a:avLst/>
          </a:prstGeom>
          <a:noFill/>
          <a:ln cap="flat" cmpd="sng" w="19050">
            <a:solidFill>
              <a:srgbClr val="9AA0A6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8" name="Google Shape;308;p35"/>
          <p:cNvCxnSpPr/>
          <p:nvPr/>
        </p:nvCxnSpPr>
        <p:spPr>
          <a:xfrm rot="10800000">
            <a:off x="5689155" y="1620179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09" name="Google Shape;309;p35"/>
          <p:cNvCxnSpPr/>
          <p:nvPr/>
        </p:nvCxnSpPr>
        <p:spPr>
          <a:xfrm rot="10800000">
            <a:off x="2281825" y="1628821"/>
            <a:ext cx="0" cy="1128000"/>
          </a:xfrm>
          <a:prstGeom prst="straightConnector1">
            <a:avLst/>
          </a:prstGeom>
          <a:noFill/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10" name="Google Shape;310;p35"/>
          <p:cNvSpPr/>
          <p:nvPr/>
        </p:nvSpPr>
        <p:spPr>
          <a:xfrm>
            <a:off x="-16718" y="2716228"/>
            <a:ext cx="8284500" cy="287100"/>
          </a:xfrm>
          <a:prstGeom prst="rightArrow">
            <a:avLst>
              <a:gd fmla="val 93737" name="adj1"/>
              <a:gd fmla="val 48096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5"/>
          <p:cNvSpPr/>
          <p:nvPr/>
        </p:nvSpPr>
        <p:spPr>
          <a:xfrm>
            <a:off x="3205838" y="2697538"/>
            <a:ext cx="15060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oogle Sans"/>
              <a:buNone/>
            </a:pPr>
            <a:r>
              <a:rPr b="1" lang="en" sz="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The Foundation</a:t>
            </a:r>
            <a:endParaRPr sz="500"/>
          </a:p>
        </p:txBody>
      </p:sp>
      <p:sp>
        <p:nvSpPr>
          <p:cNvPr id="312" name="Google Shape;312;p35"/>
          <p:cNvSpPr/>
          <p:nvPr/>
        </p:nvSpPr>
        <p:spPr>
          <a:xfrm>
            <a:off x="5238736" y="270167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The Materials</a:t>
            </a:r>
            <a:endParaRPr sz="500"/>
          </a:p>
        </p:txBody>
      </p:sp>
      <p:sp>
        <p:nvSpPr>
          <p:cNvPr id="313" name="Google Shape;313;p35"/>
          <p:cNvSpPr/>
          <p:nvPr/>
        </p:nvSpPr>
        <p:spPr>
          <a:xfrm>
            <a:off x="6849841" y="2701677"/>
            <a:ext cx="8361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oogle Sans"/>
              <a:buNone/>
            </a:pPr>
            <a:r>
              <a:rPr b="1" lang="en" sz="900">
                <a:solidFill>
                  <a:srgbClr val="FFFFFF"/>
                </a:solidFill>
                <a:latin typeface="Google Sans"/>
                <a:ea typeface="Google Sans"/>
                <a:cs typeface="Google Sans"/>
                <a:sym typeface="Google Sans"/>
              </a:rPr>
              <a:t>Testing</a:t>
            </a:r>
            <a:endParaRPr sz="500"/>
          </a:p>
        </p:txBody>
      </p:sp>
      <p:sp>
        <p:nvSpPr>
          <p:cNvPr id="314" name="Google Shape;314;p35"/>
          <p:cNvSpPr/>
          <p:nvPr/>
        </p:nvSpPr>
        <p:spPr>
          <a:xfrm>
            <a:off x="1714849" y="1300209"/>
            <a:ext cx="1556700" cy="556500"/>
          </a:xfrm>
          <a:prstGeom prst="roundRect">
            <a:avLst>
              <a:gd fmla="val 13680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Controller-Service-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Repository Pattern</a:t>
            </a:r>
            <a:endParaRPr sz="500"/>
          </a:p>
        </p:txBody>
      </p:sp>
      <p:sp>
        <p:nvSpPr>
          <p:cNvPr id="315" name="Google Shape;315;p35"/>
          <p:cNvSpPr/>
          <p:nvPr/>
        </p:nvSpPr>
        <p:spPr>
          <a:xfrm>
            <a:off x="5122678" y="1300209"/>
            <a:ext cx="1570200" cy="556500"/>
          </a:xfrm>
          <a:prstGeom prst="roundRect">
            <a:avLst>
              <a:gd fmla="val 13305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The code</a:t>
            </a:r>
            <a:endParaRPr sz="500"/>
          </a:p>
        </p:txBody>
      </p:sp>
      <p:sp>
        <p:nvSpPr>
          <p:cNvPr id="316" name="Google Shape;316;p35"/>
          <p:cNvSpPr/>
          <p:nvPr/>
        </p:nvSpPr>
        <p:spPr>
          <a:xfrm>
            <a:off x="3225369" y="3854580"/>
            <a:ext cx="1556700" cy="556500"/>
          </a:xfrm>
          <a:prstGeom prst="roundRect">
            <a:avLst>
              <a:gd fmla="val 13024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Springboot</a:t>
            </a:r>
            <a:endParaRPr sz="9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317" name="Google Shape;317;p35"/>
          <p:cNvSpPr/>
          <p:nvPr/>
        </p:nvSpPr>
        <p:spPr>
          <a:xfrm>
            <a:off x="6289675" y="3843395"/>
            <a:ext cx="1556700" cy="556500"/>
          </a:xfrm>
          <a:prstGeom prst="roundRect">
            <a:avLst>
              <a:gd fmla="val 13029" name="adj"/>
            </a:avLst>
          </a:prstGeom>
          <a:solidFill>
            <a:srgbClr val="FFFFFF"/>
          </a:solidFill>
          <a:ln>
            <a:noFill/>
          </a:ln>
          <a:effectLst>
            <a:outerShdw blurRad="76200" rotWithShape="0">
              <a:srgbClr val="000000">
                <a:alpha val="25099"/>
              </a:srgbClr>
            </a:outerShdw>
          </a:effectLst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900"/>
              <a:buFont typeface="Google Sans Medium"/>
              <a:buNone/>
            </a:pPr>
            <a:r>
              <a:rPr lang="en" sz="9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Postman</a:t>
            </a:r>
            <a:endParaRPr sz="500"/>
          </a:p>
        </p:txBody>
      </p:sp>
      <p:sp>
        <p:nvSpPr>
          <p:cNvPr id="318" name="Google Shape;318;p35"/>
          <p:cNvSpPr/>
          <p:nvPr/>
        </p:nvSpPr>
        <p:spPr>
          <a:xfrm>
            <a:off x="6322128" y="1480525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9" name="Google Shape;319;p35"/>
          <p:cNvSpPr/>
          <p:nvPr/>
        </p:nvSpPr>
        <p:spPr>
          <a:xfrm>
            <a:off x="4408007" y="4039387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20" name="Google Shape;320;p35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 need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321" name="Google Shape;321;p35"/>
          <p:cNvSpPr/>
          <p:nvPr/>
        </p:nvSpPr>
        <p:spPr>
          <a:xfrm>
            <a:off x="1528813" y="2701663"/>
            <a:ext cx="1506000" cy="3162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oogle Sans"/>
              <a:buNone/>
            </a:pPr>
            <a:r>
              <a:rPr b="1" lang="en" sz="9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rPr>
              <a:t>The Architectural Design</a:t>
            </a:r>
            <a:endParaRPr sz="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/>
        </p:nvSpPr>
        <p:spPr>
          <a:xfrm>
            <a:off x="1263050" y="1694400"/>
            <a:ext cx="6747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The Architectural Design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7"/>
          <p:cNvSpPr txBox="1"/>
          <p:nvPr/>
        </p:nvSpPr>
        <p:spPr>
          <a:xfrm>
            <a:off x="850900" y="668400"/>
            <a:ext cx="71421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Google Sans"/>
              <a:buNone/>
            </a:pPr>
            <a:r>
              <a:rPr lang="en"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Controller-Service-Repository pattern</a:t>
            </a:r>
            <a:endParaRPr sz="100">
              <a:solidFill>
                <a:schemeClr val="dk1"/>
              </a:solidFill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850897" y="1558446"/>
            <a:ext cx="1437000" cy="25614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EA8600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1500">
                <a:latin typeface="Google Sans"/>
                <a:ea typeface="Google Sans"/>
                <a:cs typeface="Google Sans"/>
                <a:sym typeface="Google Sans"/>
              </a:rPr>
              <a:t>User Interface</a:t>
            </a:r>
            <a:endParaRPr sz="500"/>
          </a:p>
        </p:txBody>
      </p:sp>
      <p:sp>
        <p:nvSpPr>
          <p:cNvPr id="333" name="Google Shape;333;p37"/>
          <p:cNvSpPr/>
          <p:nvPr/>
        </p:nvSpPr>
        <p:spPr>
          <a:xfrm>
            <a:off x="3604903" y="2565243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FBBC0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Controller</a:t>
            </a:r>
            <a:endParaRPr sz="1000"/>
          </a:p>
        </p:txBody>
      </p:sp>
      <p:sp>
        <p:nvSpPr>
          <p:cNvPr id="334" name="Google Shape;334;p37"/>
          <p:cNvSpPr/>
          <p:nvPr/>
        </p:nvSpPr>
        <p:spPr>
          <a:xfrm>
            <a:off x="5421340" y="2565245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1A73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Service</a:t>
            </a:r>
            <a:endParaRPr sz="1000"/>
          </a:p>
        </p:txBody>
      </p:sp>
      <p:sp>
        <p:nvSpPr>
          <p:cNvPr id="335" name="Google Shape;335;p37"/>
          <p:cNvSpPr/>
          <p:nvPr/>
        </p:nvSpPr>
        <p:spPr>
          <a:xfrm>
            <a:off x="7187315" y="2565261"/>
            <a:ext cx="1115400" cy="5478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0F9D5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0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Repository</a:t>
            </a:r>
            <a:endParaRPr sz="1000"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2287897" y="2839143"/>
            <a:ext cx="1317006" cy="3"/>
            <a:chOff x="2287897" y="3143943"/>
            <a:chExt cx="1317006" cy="3"/>
          </a:xfrm>
        </p:grpSpPr>
        <p:cxnSp>
          <p:nvCxnSpPr>
            <p:cNvPr id="337" name="Google Shape;337;p37"/>
            <p:cNvCxnSpPr>
              <a:stCxn id="332" idx="3"/>
              <a:endCxn id="333" idx="1"/>
            </p:cNvCxnSpPr>
            <p:nvPr/>
          </p:nvCxnSpPr>
          <p:spPr>
            <a:xfrm>
              <a:off x="2287897" y="3143946"/>
              <a:ext cx="1317000" cy="0"/>
            </a:xfrm>
            <a:prstGeom prst="straightConnector1">
              <a:avLst/>
            </a:prstGeom>
            <a:noFill/>
            <a:ln cap="flat" cmpd="sng" w="19050">
              <a:solidFill>
                <a:srgbClr val="FFBC0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38" name="Google Shape;338;p37"/>
            <p:cNvCxnSpPr>
              <a:stCxn id="333" idx="1"/>
            </p:cNvCxnSpPr>
            <p:nvPr/>
          </p:nvCxnSpPr>
          <p:spPr>
            <a:xfrm rot="10800000">
              <a:off x="2287903" y="3143943"/>
              <a:ext cx="1317000" cy="0"/>
            </a:xfrm>
            <a:prstGeom prst="straightConnector1">
              <a:avLst/>
            </a:prstGeom>
            <a:noFill/>
            <a:ln cap="flat" cmpd="sng" w="19050">
              <a:solidFill>
                <a:srgbClr val="FFBC04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grpSp>
        <p:nvGrpSpPr>
          <p:cNvPr id="339" name="Google Shape;339;p37"/>
          <p:cNvGrpSpPr/>
          <p:nvPr/>
        </p:nvGrpSpPr>
        <p:grpSpPr>
          <a:xfrm>
            <a:off x="4720353" y="2877243"/>
            <a:ext cx="701100" cy="17"/>
            <a:chOff x="4720303" y="3143943"/>
            <a:chExt cx="701100" cy="17"/>
          </a:xfrm>
        </p:grpSpPr>
        <p:cxnSp>
          <p:nvCxnSpPr>
            <p:cNvPr id="340" name="Google Shape;340;p37"/>
            <p:cNvCxnSpPr/>
            <p:nvPr/>
          </p:nvCxnSpPr>
          <p:spPr>
            <a:xfrm>
              <a:off x="4763107" y="3143960"/>
              <a:ext cx="658200" cy="0"/>
            </a:xfrm>
            <a:prstGeom prst="straightConnector1">
              <a:avLst/>
            </a:prstGeom>
            <a:noFill/>
            <a:ln cap="flat" cmpd="sng" w="19050">
              <a:solidFill>
                <a:srgbClr val="1A73E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341" name="Google Shape;341;p37"/>
            <p:cNvCxnSpPr/>
            <p:nvPr/>
          </p:nvCxnSpPr>
          <p:spPr>
            <a:xfrm rot="10800000">
              <a:off x="4720303" y="3143943"/>
              <a:ext cx="701100" cy="0"/>
            </a:xfrm>
            <a:prstGeom prst="straightConnector1">
              <a:avLst/>
            </a:prstGeom>
            <a:noFill/>
            <a:ln cap="flat" cmpd="sng" w="19050">
              <a:solidFill>
                <a:srgbClr val="1A73E8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</p:grpSp>
      <p:cxnSp>
        <p:nvCxnSpPr>
          <p:cNvPr id="342" name="Google Shape;342;p37"/>
          <p:cNvCxnSpPr>
            <a:endCxn id="335" idx="1"/>
          </p:cNvCxnSpPr>
          <p:nvPr/>
        </p:nvCxnSpPr>
        <p:spPr>
          <a:xfrm>
            <a:off x="6536615" y="2839161"/>
            <a:ext cx="6507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43" name="Google Shape;343;p37"/>
          <p:cNvCxnSpPr/>
          <p:nvPr/>
        </p:nvCxnSpPr>
        <p:spPr>
          <a:xfrm rot="10800000">
            <a:off x="6551240" y="2839145"/>
            <a:ext cx="621600" cy="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Controller-Service-Repository pattern</a:t>
            </a:r>
            <a:endParaRPr/>
          </a:p>
        </p:txBody>
      </p: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Controller (presentation layer):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receives and handles incoming requests from clients, such as web browsers or mobile apps. 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acts as an interface between the user and the application's core logic.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/>
        </p:nvSpPr>
        <p:spPr>
          <a:xfrm>
            <a:off x="364950" y="660600"/>
            <a:ext cx="4618800" cy="38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Mervyn Manilall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Google Sans"/>
              <a:buChar char="-"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C# Corner MVP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Google Sans"/>
              <a:buChar char="-"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Founder of vroume.com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Google Sans"/>
              <a:buChar char="-"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Senior Software Engineer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Contact: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Google Sans"/>
              <a:buChar char="-"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LinkedIn: </a:t>
            </a: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https://www.linkedin.com/in/mervyn-manilall/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D93025"/>
              </a:buClr>
              <a:buSzPts val="1400"/>
              <a:buFont typeface="Google Sans"/>
              <a:buChar char="-"/>
            </a:pPr>
            <a:r>
              <a:rPr lang="en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Github: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https://github.com/mervynmanilall</a:t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7" name="Google Shape;87;p21"/>
          <p:cNvPicPr preferRelativeResize="0"/>
          <p:nvPr/>
        </p:nvPicPr>
        <p:blipFill rotWithShape="1">
          <a:blip r:embed="rId5">
            <a:alphaModFix/>
          </a:blip>
          <a:srcRect b="0" l="21520" r="21515" t="0"/>
          <a:stretch/>
        </p:blipFill>
        <p:spPr>
          <a:xfrm>
            <a:off x="5157780" y="0"/>
            <a:ext cx="39862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Controller-Service-Repository pattern</a:t>
            </a:r>
            <a:endParaRPr/>
          </a:p>
        </p:txBody>
      </p:sp>
      <p:sp>
        <p:nvSpPr>
          <p:cNvPr id="355" name="Google Shape;355;p39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Service: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Service layer contains the business logic of the application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Services are designed to be reusable and independent of the controllers, making them easier to test and maintain.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The Controller-Service-Repository pattern</a:t>
            </a:r>
            <a:endParaRPr/>
          </a:p>
        </p:txBody>
      </p:sp>
      <p:sp>
        <p:nvSpPr>
          <p:cNvPr id="361" name="Google Shape;361;p40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Repository: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The Repository layer is responsible for data storage and retrieval.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By separating data access from the service layer, you can easily switch between different data sources (e.g., databases, APIs) without affecting the business logic.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“Cool! But how to do it”</a:t>
            </a:r>
            <a:endParaRPr sz="368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500"/>
              <a:t>The guy next to you</a:t>
            </a:r>
            <a:endParaRPr i="1" sz="2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2"/>
          <p:cNvSpPr txBox="1"/>
          <p:nvPr/>
        </p:nvSpPr>
        <p:spPr>
          <a:xfrm>
            <a:off x="1263050" y="169440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The Foundation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Springboot</a:t>
            </a:r>
            <a:endParaRPr/>
          </a:p>
        </p:txBody>
      </p:sp>
      <p:sp>
        <p:nvSpPr>
          <p:cNvPr id="377" name="Google Shape;377;p43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Spring Boot is like a ready-made toolkit for building web applications and microservices using Java/Kotlin. 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simplifies the process by providing pre-configured templates and tools so that you can focus on writing your application's unique features, rather than setting up all the technical details from scratch.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Springboot</a:t>
            </a:r>
            <a:endParaRPr/>
          </a:p>
        </p:txBody>
      </p:sp>
      <p:sp>
        <p:nvSpPr>
          <p:cNvPr id="383" name="Google Shape;383;p44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Step 1: Go on </a:t>
            </a:r>
            <a:r>
              <a:rPr lang="en" sz="20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https://start.spring.io/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5"/>
          <p:cNvSpPr txBox="1"/>
          <p:nvPr/>
        </p:nvSpPr>
        <p:spPr>
          <a:xfrm>
            <a:off x="1263050" y="169440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The Material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8E6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/>
        </p:nvSpPr>
        <p:spPr>
          <a:xfrm>
            <a:off x="1263050" y="1694400"/>
            <a:ext cx="6747900" cy="8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rgbClr val="D93025"/>
                </a:solidFill>
                <a:latin typeface="Google Sans"/>
                <a:ea typeface="Google Sans"/>
                <a:cs typeface="Google Sans"/>
                <a:sym typeface="Google Sans"/>
              </a:rPr>
              <a:t>The Test</a:t>
            </a:r>
            <a:endParaRPr sz="5700">
              <a:solidFill>
                <a:srgbClr val="D9302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2863450" y="2179550"/>
            <a:ext cx="5718300" cy="167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80"/>
              <a:t>Question Time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8"/>
          <p:cNvSpPr txBox="1"/>
          <p:nvPr>
            <p:ph type="title"/>
          </p:nvPr>
        </p:nvSpPr>
        <p:spPr>
          <a:xfrm>
            <a:off x="1648250" y="1687875"/>
            <a:ext cx="6096000" cy="146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type="title"/>
          </p:nvPr>
        </p:nvSpPr>
        <p:spPr>
          <a:xfrm>
            <a:off x="3944325" y="1875750"/>
            <a:ext cx="4568100" cy="25449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Traditional approach</a:t>
            </a:r>
            <a:endParaRPr sz="4400"/>
          </a:p>
        </p:txBody>
      </p:sp>
      <p:sp>
        <p:nvSpPr>
          <p:cNvPr id="93" name="Google Shape;93;p22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Mauritius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9"/>
          <p:cNvSpPr txBox="1"/>
          <p:nvPr>
            <p:ph type="title"/>
          </p:nvPr>
        </p:nvSpPr>
        <p:spPr>
          <a:xfrm>
            <a:off x="311700" y="167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</a:t>
            </a:r>
            <a:endParaRPr b="1"/>
          </a:p>
        </p:txBody>
      </p:sp>
      <p:sp>
        <p:nvSpPr>
          <p:cNvPr id="409" name="Google Shape;409;p49"/>
          <p:cNvSpPr txBox="1"/>
          <p:nvPr>
            <p:ph idx="1" type="body"/>
          </p:nvPr>
        </p:nvSpPr>
        <p:spPr>
          <a:xfrm>
            <a:off x="311700" y="982050"/>
            <a:ext cx="8675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https://www.geeksforgeeks.org/monolithic-vs-microservices-architecture/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https://cloudacademy.com/blog/microservices-architecture-challenge-advantage-drawback/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https://www.geeksforgeeks.org/monolithic-vs-microservices-architecture/</a:t>
            </a:r>
            <a:br>
              <a:rPr lang="en"/>
            </a:b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https://serinryu.medium.com/spring-requestbody-vs-requestparam-78b1b433fc0c#:~:text=%40RequestParam%20is%20used%20to%20extract,data%20in%20the%20request%20effectively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/>
          <p:nvPr/>
        </p:nvSpPr>
        <p:spPr>
          <a:xfrm>
            <a:off x="3658050" y="1022075"/>
            <a:ext cx="1827900" cy="3395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sz="500"/>
          </a:p>
        </p:txBody>
      </p:sp>
      <p:cxnSp>
        <p:nvCxnSpPr>
          <p:cNvPr id="99" name="Google Shape;99;p23"/>
          <p:cNvCxnSpPr/>
          <p:nvPr/>
        </p:nvCxnSpPr>
        <p:spPr>
          <a:xfrm rot="10800000">
            <a:off x="4628930" y="272768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100" name="Google Shape;100;p23"/>
          <p:cNvSpPr/>
          <p:nvPr/>
        </p:nvSpPr>
        <p:spPr>
          <a:xfrm>
            <a:off x="3845075" y="386092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101" name="Google Shape;101;p23"/>
          <p:cNvSpPr/>
          <p:nvPr/>
        </p:nvSpPr>
        <p:spPr>
          <a:xfrm>
            <a:off x="3850625" y="3019374"/>
            <a:ext cx="1397700" cy="556500"/>
          </a:xfrm>
          <a:prstGeom prst="roundRect">
            <a:avLst>
              <a:gd fmla="val 13203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Data Access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Layer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2" name="Google Shape;102;p23"/>
          <p:cNvSpPr/>
          <p:nvPr/>
        </p:nvSpPr>
        <p:spPr>
          <a:xfrm>
            <a:off x="3850625" y="130633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Interface</a:t>
            </a:r>
            <a:endParaRPr sz="500"/>
          </a:p>
        </p:txBody>
      </p:sp>
      <p:sp>
        <p:nvSpPr>
          <p:cNvPr id="103" name="Google Shape;103;p23"/>
          <p:cNvSpPr/>
          <p:nvPr/>
        </p:nvSpPr>
        <p:spPr>
          <a:xfrm>
            <a:off x="4868240" y="143248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23"/>
          <p:cNvSpPr/>
          <p:nvPr/>
        </p:nvSpPr>
        <p:spPr>
          <a:xfrm>
            <a:off x="4868240" y="3163693"/>
            <a:ext cx="296700" cy="29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5" name="Google Shape;105;p23"/>
          <p:cNvSpPr/>
          <p:nvPr/>
        </p:nvSpPr>
        <p:spPr>
          <a:xfrm>
            <a:off x="4935882" y="149600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4935882" y="322028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23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Monolithic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23"/>
          <p:cNvSpPr/>
          <p:nvPr/>
        </p:nvSpPr>
        <p:spPr>
          <a:xfrm>
            <a:off x="3847173" y="2149386"/>
            <a:ext cx="1404600" cy="556500"/>
          </a:xfrm>
          <a:prstGeom prst="roundRect">
            <a:avLst>
              <a:gd fmla="val 13377" name="adj"/>
            </a:avLst>
          </a:prstGeom>
          <a:solidFill>
            <a:srgbClr val="FFFFFF"/>
          </a:solidFill>
          <a:ln cap="flat" cmpd="sng" w="19050">
            <a:solidFill>
              <a:schemeClr val="accent4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Business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Logic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4871828" y="2293706"/>
            <a:ext cx="296700" cy="296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4933690" y="235029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11" name="Google Shape;111;p23"/>
          <p:cNvCxnSpPr/>
          <p:nvPr/>
        </p:nvCxnSpPr>
        <p:spPr>
          <a:xfrm rot="10800000">
            <a:off x="4647405" y="357588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112" name="Google Shape;112;p23"/>
          <p:cNvCxnSpPr/>
          <p:nvPr/>
        </p:nvCxnSpPr>
        <p:spPr>
          <a:xfrm rot="10800000">
            <a:off x="4587305" y="1869630"/>
            <a:ext cx="0" cy="283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Monolithic application</a:t>
            </a:r>
            <a:endParaRPr b="1"/>
          </a:p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1152475"/>
            <a:ext cx="823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If all the functionalities of a project exist in a single codebase, then that application is known as a monolithic application. </a:t>
            </a:r>
            <a:b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We design our application in various layers like presentation, service, and persistence and then deploy that codebase as a single jar/war file.</a:t>
            </a:r>
            <a:b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-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It is only one codebase that contains all the functionalities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5"/>
          <p:cNvGrpSpPr/>
          <p:nvPr/>
        </p:nvGrpSpPr>
        <p:grpSpPr>
          <a:xfrm>
            <a:off x="2644498" y="468434"/>
            <a:ext cx="4230017" cy="4206632"/>
            <a:chOff x="2859873" y="853971"/>
            <a:chExt cx="3423175" cy="3448907"/>
          </a:xfrm>
        </p:grpSpPr>
        <p:grpSp>
          <p:nvGrpSpPr>
            <p:cNvPr id="124" name="Google Shape;124;p25"/>
            <p:cNvGrpSpPr/>
            <p:nvPr/>
          </p:nvGrpSpPr>
          <p:grpSpPr>
            <a:xfrm>
              <a:off x="2902488" y="902232"/>
              <a:ext cx="3339000" cy="3339000"/>
              <a:chOff x="2902488" y="902232"/>
              <a:chExt cx="3339000" cy="3339000"/>
            </a:xfrm>
          </p:grpSpPr>
          <p:sp>
            <p:nvSpPr>
              <p:cNvPr id="125" name="Google Shape;125;p25"/>
              <p:cNvSpPr/>
              <p:nvPr/>
            </p:nvSpPr>
            <p:spPr>
              <a:xfrm rot="-5400000">
                <a:off x="2902488" y="902232"/>
                <a:ext cx="3339000" cy="3339000"/>
              </a:xfrm>
              <a:prstGeom prst="ellipse">
                <a:avLst/>
              </a:prstGeom>
              <a:noFill/>
              <a:ln cap="flat" cmpd="sng" w="19050">
                <a:solidFill>
                  <a:srgbClr val="0D5DDF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5"/>
              <p:cNvSpPr/>
              <p:nvPr/>
            </p:nvSpPr>
            <p:spPr>
              <a:xfrm>
                <a:off x="3123875" y="1123625"/>
                <a:ext cx="2896500" cy="2896200"/>
              </a:xfrm>
              <a:prstGeom prst="pie">
                <a:avLst>
                  <a:gd fmla="val 2689583" name="adj1"/>
                  <a:gd fmla="val 13510993" name="adj2"/>
                </a:avLst>
              </a:prstGeom>
              <a:solidFill>
                <a:srgbClr val="A1C3F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" name="Google Shape;127;p25"/>
            <p:cNvGrpSpPr/>
            <p:nvPr/>
          </p:nvGrpSpPr>
          <p:grpSpPr>
            <a:xfrm>
              <a:off x="3664038" y="1663782"/>
              <a:ext cx="1815900" cy="1815900"/>
              <a:chOff x="3664038" y="1663782"/>
              <a:chExt cx="1815900" cy="1815900"/>
            </a:xfrm>
          </p:grpSpPr>
          <p:sp>
            <p:nvSpPr>
              <p:cNvPr id="128" name="Google Shape;128;p25"/>
              <p:cNvSpPr/>
              <p:nvPr/>
            </p:nvSpPr>
            <p:spPr>
              <a:xfrm>
                <a:off x="3664038" y="1663782"/>
                <a:ext cx="1815900" cy="1815900"/>
              </a:xfrm>
              <a:prstGeom prst="ellipse">
                <a:avLst/>
              </a:prstGeom>
              <a:solidFill>
                <a:srgbClr val="0C58D3"/>
              </a:solidFill>
              <a:ln>
                <a:noFill/>
              </a:ln>
              <a:effectLst>
                <a:outerShdw blurRad="228600" rotWithShape="0" algn="tl" dir="5400000" dist="50800">
                  <a:srgbClr val="000000">
                    <a:alpha val="549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5"/>
              <p:cNvSpPr txBox="1"/>
              <p:nvPr/>
            </p:nvSpPr>
            <p:spPr>
              <a:xfrm>
                <a:off x="3899988" y="2158482"/>
                <a:ext cx="1344000" cy="82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Advantage of Monolith</a:t>
                </a:r>
                <a:endParaRPr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0" name="Google Shape;130;p25"/>
            <p:cNvGrpSpPr/>
            <p:nvPr/>
          </p:nvGrpSpPr>
          <p:grpSpPr>
            <a:xfrm>
              <a:off x="2859873" y="853971"/>
              <a:ext cx="1068600" cy="1068600"/>
              <a:chOff x="2859873" y="853971"/>
              <a:chExt cx="1068600" cy="1068600"/>
            </a:xfrm>
          </p:grpSpPr>
          <p:sp>
            <p:nvSpPr>
              <p:cNvPr id="131" name="Google Shape;131;p25"/>
              <p:cNvSpPr/>
              <p:nvPr/>
            </p:nvSpPr>
            <p:spPr>
              <a:xfrm>
                <a:off x="2859873" y="853971"/>
                <a:ext cx="1068600" cy="1068600"/>
              </a:xfrm>
              <a:prstGeom prst="ellipse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5"/>
              <p:cNvSpPr txBox="1"/>
              <p:nvPr/>
            </p:nvSpPr>
            <p:spPr>
              <a:xfrm>
                <a:off x="3012800" y="1022197"/>
                <a:ext cx="762600" cy="7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Easier to develop and deploy</a:t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33" name="Google Shape;133;p25"/>
            <p:cNvGrpSpPr/>
            <p:nvPr/>
          </p:nvGrpSpPr>
          <p:grpSpPr>
            <a:xfrm>
              <a:off x="5214448" y="3234278"/>
              <a:ext cx="1068600" cy="1068600"/>
              <a:chOff x="5214448" y="3234278"/>
              <a:chExt cx="1068600" cy="1068600"/>
            </a:xfrm>
          </p:grpSpPr>
          <p:sp>
            <p:nvSpPr>
              <p:cNvPr id="134" name="Google Shape;134;p25"/>
              <p:cNvSpPr/>
              <p:nvPr/>
            </p:nvSpPr>
            <p:spPr>
              <a:xfrm>
                <a:off x="5214448" y="3234278"/>
                <a:ext cx="1068600" cy="1068600"/>
              </a:xfrm>
              <a:prstGeom prst="ellipse">
                <a:avLst/>
              </a:prstGeom>
              <a:solidFill>
                <a:srgbClr val="0944A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5"/>
              <p:cNvSpPr txBox="1"/>
              <p:nvPr/>
            </p:nvSpPr>
            <p:spPr>
              <a:xfrm>
                <a:off x="5367375" y="3402503"/>
                <a:ext cx="762600" cy="73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Developers at ease with a language can go fast</a:t>
                </a: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Disadvantages of Monolith</a:t>
            </a:r>
            <a:endParaRPr/>
          </a:p>
        </p:txBody>
      </p:sp>
      <p:grpSp>
        <p:nvGrpSpPr>
          <p:cNvPr id="141" name="Google Shape;141;p26"/>
          <p:cNvGrpSpPr/>
          <p:nvPr/>
        </p:nvGrpSpPr>
        <p:grpSpPr>
          <a:xfrm>
            <a:off x="2814594" y="2758883"/>
            <a:ext cx="5693092" cy="1819870"/>
            <a:chOff x="2814594" y="2758883"/>
            <a:chExt cx="5693092" cy="1819870"/>
          </a:xfrm>
        </p:grpSpPr>
        <p:sp>
          <p:nvSpPr>
            <p:cNvPr id="142" name="Google Shape;142;p26"/>
            <p:cNvSpPr/>
            <p:nvPr/>
          </p:nvSpPr>
          <p:spPr>
            <a:xfrm>
              <a:off x="6424027" y="3405435"/>
              <a:ext cx="198600" cy="1983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3" name="Google Shape;143;p26"/>
            <p:cNvGrpSpPr/>
            <p:nvPr/>
          </p:nvGrpSpPr>
          <p:grpSpPr>
            <a:xfrm>
              <a:off x="2814594" y="2758883"/>
              <a:ext cx="5693092" cy="1819870"/>
              <a:chOff x="2814594" y="2758883"/>
              <a:chExt cx="5693092" cy="1819870"/>
            </a:xfrm>
          </p:grpSpPr>
          <p:cxnSp>
            <p:nvCxnSpPr>
              <p:cNvPr id="144" name="Google Shape;144;p26"/>
              <p:cNvCxnSpPr>
                <a:endCxn id="145" idx="1"/>
              </p:cNvCxnSpPr>
              <p:nvPr/>
            </p:nvCxnSpPr>
            <p:spPr>
              <a:xfrm>
                <a:off x="6038117" y="3505844"/>
                <a:ext cx="3609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46" name="Google Shape;146;p26"/>
              <p:cNvSpPr txBox="1"/>
              <p:nvPr/>
            </p:nvSpPr>
            <p:spPr>
              <a:xfrm>
                <a:off x="6640486" y="2792210"/>
                <a:ext cx="1867200" cy="138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200">
                    <a:latin typeface="Roboto"/>
                    <a:ea typeface="Roboto"/>
                    <a:cs typeface="Roboto"/>
                    <a:sym typeface="Roboto"/>
                  </a:rPr>
                  <a:t>Need to (re)deploy the whole app for a minor change</a:t>
                </a:r>
                <a:endParaRPr b="1"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5" name="Google Shape;145;p26"/>
              <p:cNvSpPr txBox="1"/>
              <p:nvPr/>
            </p:nvSpPr>
            <p:spPr>
              <a:xfrm>
                <a:off x="6399017" y="3349394"/>
                <a:ext cx="247500" cy="312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8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3300911" y="2758883"/>
                <a:ext cx="2541910" cy="950456"/>
              </a:xfrm>
              <a:custGeom>
                <a:rect b="b" l="l" r="r" t="t"/>
                <a:pathLst>
                  <a:path extrusionOk="0" h="43529" w="126826">
                    <a:moveTo>
                      <a:pt x="0" y="20002"/>
                    </a:moveTo>
                    <a:lnTo>
                      <a:pt x="63389" y="43529"/>
                    </a:lnTo>
                    <a:lnTo>
                      <a:pt x="126826" y="19907"/>
                    </a:lnTo>
                    <a:lnTo>
                      <a:pt x="63580" y="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</p:sp>
          <p:sp>
            <p:nvSpPr>
              <p:cNvPr id="148" name="Google Shape;148;p26"/>
              <p:cNvSpPr/>
              <p:nvPr/>
            </p:nvSpPr>
            <p:spPr>
              <a:xfrm>
                <a:off x="2814594" y="3194402"/>
                <a:ext cx="1758228" cy="1384350"/>
              </a:xfrm>
              <a:custGeom>
                <a:rect b="b" l="l" r="r" t="t"/>
                <a:pathLst>
                  <a:path extrusionOk="0" h="63817" w="87725">
                    <a:moveTo>
                      <a:pt x="24288" y="0"/>
                    </a:moveTo>
                    <a:lnTo>
                      <a:pt x="0" y="29908"/>
                    </a:lnTo>
                    <a:lnTo>
                      <a:pt x="87725" y="63817"/>
                    </a:lnTo>
                    <a:lnTo>
                      <a:pt x="87725" y="42291"/>
                    </a:lnTo>
                    <a:lnTo>
                      <a:pt x="87725" y="23526"/>
                    </a:lnTo>
                    <a:close/>
                  </a:path>
                </a:pathLst>
              </a:custGeom>
              <a:solidFill>
                <a:srgbClr val="802017"/>
              </a:solidFill>
              <a:ln>
                <a:noFill/>
              </a:ln>
            </p:spPr>
          </p:sp>
          <p:sp>
            <p:nvSpPr>
              <p:cNvPr id="149" name="Google Shape;149;p26"/>
              <p:cNvSpPr/>
              <p:nvPr/>
            </p:nvSpPr>
            <p:spPr>
              <a:xfrm flipH="1">
                <a:off x="4571177" y="3194402"/>
                <a:ext cx="1758228" cy="1384350"/>
              </a:xfrm>
              <a:custGeom>
                <a:rect b="b" l="l" r="r" t="t"/>
                <a:pathLst>
                  <a:path extrusionOk="0" h="63817" w="87725">
                    <a:moveTo>
                      <a:pt x="24288" y="0"/>
                    </a:moveTo>
                    <a:lnTo>
                      <a:pt x="0" y="29908"/>
                    </a:lnTo>
                    <a:lnTo>
                      <a:pt x="87725" y="63817"/>
                    </a:lnTo>
                    <a:lnTo>
                      <a:pt x="87725" y="42291"/>
                    </a:lnTo>
                    <a:lnTo>
                      <a:pt x="87725" y="23526"/>
                    </a:lnTo>
                    <a:close/>
                  </a:path>
                </a:pathLst>
              </a:custGeom>
              <a:solidFill>
                <a:srgbClr val="D83829"/>
              </a:solidFill>
              <a:ln>
                <a:noFill/>
              </a:ln>
            </p:spPr>
          </p:sp>
        </p:grpSp>
      </p:grpSp>
      <p:grpSp>
        <p:nvGrpSpPr>
          <p:cNvPr id="150" name="Google Shape;150;p26"/>
          <p:cNvGrpSpPr/>
          <p:nvPr/>
        </p:nvGrpSpPr>
        <p:grpSpPr>
          <a:xfrm>
            <a:off x="636321" y="2019728"/>
            <a:ext cx="5125669" cy="1444860"/>
            <a:chOff x="636321" y="2019728"/>
            <a:chExt cx="5125669" cy="1444860"/>
          </a:xfrm>
        </p:grpSpPr>
        <p:grpSp>
          <p:nvGrpSpPr>
            <p:cNvPr id="151" name="Google Shape;151;p26"/>
            <p:cNvGrpSpPr/>
            <p:nvPr/>
          </p:nvGrpSpPr>
          <p:grpSpPr>
            <a:xfrm>
              <a:off x="636321" y="2019728"/>
              <a:ext cx="5125669" cy="1444860"/>
              <a:chOff x="636321" y="2019728"/>
              <a:chExt cx="5125669" cy="1444860"/>
            </a:xfrm>
          </p:grpSpPr>
          <p:sp>
            <p:nvSpPr>
              <p:cNvPr id="152" name="Google Shape;152;p26"/>
              <p:cNvSpPr/>
              <p:nvPr/>
            </p:nvSpPr>
            <p:spPr>
              <a:xfrm>
                <a:off x="2523501" y="2606680"/>
                <a:ext cx="198600" cy="198300"/>
              </a:xfrm>
              <a:prstGeom prst="ellipse">
                <a:avLst/>
              </a:prstGeom>
              <a:solidFill>
                <a:srgbClr val="B02C2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3" name="Google Shape;153;p26"/>
              <p:cNvGrpSpPr/>
              <p:nvPr/>
            </p:nvGrpSpPr>
            <p:grpSpPr>
              <a:xfrm>
                <a:off x="636321" y="2019728"/>
                <a:ext cx="5125669" cy="1444860"/>
                <a:chOff x="636321" y="2019728"/>
                <a:chExt cx="5125669" cy="1444860"/>
              </a:xfrm>
            </p:grpSpPr>
            <p:sp>
              <p:nvSpPr>
                <p:cNvPr id="154" name="Google Shape;154;p26"/>
                <p:cNvSpPr txBox="1"/>
                <p:nvPr/>
              </p:nvSpPr>
              <p:spPr>
                <a:xfrm>
                  <a:off x="636321" y="2019728"/>
                  <a:ext cx="1867200" cy="138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1200">
                      <a:latin typeface="Roboto"/>
                      <a:ea typeface="Roboto"/>
                      <a:cs typeface="Roboto"/>
                      <a:sym typeface="Roboto"/>
                    </a:rPr>
                    <a:t>Difficult to adopt a new technology</a:t>
                  </a:r>
                  <a:endParaRPr b="1" sz="1200"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rtl="0" algn="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>
                      <a:latin typeface="Roboto"/>
                      <a:ea typeface="Roboto"/>
                      <a:cs typeface="Roboto"/>
                      <a:sym typeface="Roboto"/>
                    </a:rPr>
                    <a:t>.</a:t>
                  </a:r>
                  <a:endParaRPr b="1" sz="800"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cxnSp>
              <p:nvCxnSpPr>
                <p:cNvPr id="155" name="Google Shape;155;p26"/>
                <p:cNvCxnSpPr>
                  <a:endCxn id="156" idx="3"/>
                </p:cNvCxnSpPr>
                <p:nvPr/>
              </p:nvCxnSpPr>
              <p:spPr>
                <a:xfrm rot="10800000">
                  <a:off x="2745991" y="2705839"/>
                  <a:ext cx="885000" cy="60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rgbClr val="C2C2C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</p:cxnSp>
            <p:sp>
              <p:nvSpPr>
                <p:cNvPr id="157" name="Google Shape;157;p26"/>
                <p:cNvSpPr/>
                <p:nvPr/>
              </p:nvSpPr>
              <p:spPr>
                <a:xfrm>
                  <a:off x="3792524" y="2174749"/>
                  <a:ext cx="1565850" cy="585863"/>
                </a:xfrm>
                <a:custGeom>
                  <a:rect b="b" l="l" r="r" t="t"/>
                  <a:pathLst>
                    <a:path extrusionOk="0" h="8150" w="24053">
                      <a:moveTo>
                        <a:pt x="0" y="3827"/>
                      </a:moveTo>
                      <a:lnTo>
                        <a:pt x="11976" y="8150"/>
                      </a:lnTo>
                      <a:lnTo>
                        <a:pt x="24053" y="3827"/>
                      </a:lnTo>
                      <a:lnTo>
                        <a:pt x="12126" y="0"/>
                      </a:ln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3386580" y="2449262"/>
                  <a:ext cx="1189300" cy="1015326"/>
                </a:xfrm>
                <a:custGeom>
                  <a:rect b="b" l="l" r="r" t="t"/>
                  <a:pathLst>
                    <a:path extrusionOk="0" h="14114" w="18238">
                      <a:moveTo>
                        <a:pt x="6262" y="0"/>
                      </a:moveTo>
                      <a:lnTo>
                        <a:pt x="18238" y="4324"/>
                      </a:lnTo>
                      <a:lnTo>
                        <a:pt x="18238" y="14114"/>
                      </a:lnTo>
                      <a:lnTo>
                        <a:pt x="0" y="7554"/>
                      </a:lnTo>
                      <a:close/>
                    </a:path>
                  </a:pathLst>
                </a:custGeom>
                <a:solidFill>
                  <a:srgbClr val="802017"/>
                </a:solidFill>
                <a:ln>
                  <a:noFill/>
                </a:ln>
              </p:spPr>
            </p:sp>
            <p:sp>
              <p:nvSpPr>
                <p:cNvPr id="159" name="Google Shape;159;p26"/>
                <p:cNvSpPr/>
                <p:nvPr/>
              </p:nvSpPr>
              <p:spPr>
                <a:xfrm flipH="1">
                  <a:off x="4572690" y="2449262"/>
                  <a:ext cx="1189300" cy="1015326"/>
                </a:xfrm>
                <a:custGeom>
                  <a:rect b="b" l="l" r="r" t="t"/>
                  <a:pathLst>
                    <a:path extrusionOk="0" h="14114" w="18238">
                      <a:moveTo>
                        <a:pt x="6262" y="0"/>
                      </a:moveTo>
                      <a:lnTo>
                        <a:pt x="18238" y="4324"/>
                      </a:lnTo>
                      <a:lnTo>
                        <a:pt x="18238" y="14114"/>
                      </a:lnTo>
                      <a:lnTo>
                        <a:pt x="0" y="7554"/>
                      </a:lnTo>
                      <a:close/>
                    </a:path>
                  </a:pathLst>
                </a:custGeom>
                <a:solidFill>
                  <a:srgbClr val="B02C20"/>
                </a:solidFill>
                <a:ln>
                  <a:noFill/>
                </a:ln>
              </p:spPr>
            </p:sp>
          </p:grpSp>
        </p:grpSp>
        <p:sp>
          <p:nvSpPr>
            <p:cNvPr id="160" name="Google Shape;160;p26"/>
            <p:cNvSpPr txBox="1"/>
            <p:nvPr/>
          </p:nvSpPr>
          <p:spPr>
            <a:xfrm>
              <a:off x="2476400" y="2544313"/>
              <a:ext cx="281700" cy="39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1" name="Google Shape;161;p26"/>
          <p:cNvGrpSpPr/>
          <p:nvPr/>
        </p:nvGrpSpPr>
        <p:grpSpPr>
          <a:xfrm>
            <a:off x="3882386" y="1118545"/>
            <a:ext cx="4625300" cy="1409346"/>
            <a:chOff x="3882386" y="1118545"/>
            <a:chExt cx="4625300" cy="1409346"/>
          </a:xfrm>
        </p:grpSpPr>
        <p:cxnSp>
          <p:nvCxnSpPr>
            <p:cNvPr id="162" name="Google Shape;162;p26"/>
            <p:cNvCxnSpPr/>
            <p:nvPr/>
          </p:nvCxnSpPr>
          <p:spPr>
            <a:xfrm>
              <a:off x="4908100" y="1821845"/>
              <a:ext cx="1715100" cy="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63" name="Google Shape;163;p26"/>
            <p:cNvSpPr txBox="1"/>
            <p:nvPr/>
          </p:nvSpPr>
          <p:spPr>
            <a:xfrm>
              <a:off x="6640486" y="1118545"/>
              <a:ext cx="1867200" cy="138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oboto"/>
                  <a:ea typeface="Roboto"/>
                  <a:cs typeface="Roboto"/>
                  <a:sym typeface="Roboto"/>
                </a:rPr>
                <a:t>A single bug, no matter how simple, bring down your whole application.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26"/>
            <p:cNvSpPr/>
            <p:nvPr/>
          </p:nvSpPr>
          <p:spPr>
            <a:xfrm>
              <a:off x="6427830" y="1721902"/>
              <a:ext cx="198600" cy="198300"/>
            </a:xfrm>
            <a:prstGeom prst="ellipse">
              <a:avLst/>
            </a:prstGeom>
            <a:solidFill>
              <a:srgbClr val="A72A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6"/>
            <p:cNvSpPr txBox="1"/>
            <p:nvPr/>
          </p:nvSpPr>
          <p:spPr>
            <a:xfrm>
              <a:off x="6402820" y="1665385"/>
              <a:ext cx="247500" cy="31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3882386" y="1326750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802017"/>
            </a:solidFill>
            <a:ln>
              <a:noFill/>
            </a:ln>
          </p:spPr>
        </p:sp>
        <p:sp>
          <p:nvSpPr>
            <p:cNvPr id="167" name="Google Shape;167;p26"/>
            <p:cNvSpPr/>
            <p:nvPr/>
          </p:nvSpPr>
          <p:spPr>
            <a:xfrm flipH="1">
              <a:off x="4572675" y="1326750"/>
              <a:ext cx="693508" cy="1201140"/>
            </a:xfrm>
            <a:custGeom>
              <a:rect b="b" l="l" r="r" t="t"/>
              <a:pathLst>
                <a:path extrusionOk="0" h="16697" w="10635">
                  <a:moveTo>
                    <a:pt x="10635" y="0"/>
                  </a:moveTo>
                  <a:lnTo>
                    <a:pt x="0" y="12722"/>
                  </a:lnTo>
                  <a:lnTo>
                    <a:pt x="10635" y="16697"/>
                  </a:lnTo>
                  <a:close/>
                </a:path>
              </a:pathLst>
            </a:custGeom>
            <a:solidFill>
              <a:srgbClr val="A72A1E"/>
            </a:solidFill>
            <a:ln>
              <a:noFill/>
            </a:ln>
          </p:spPr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944325" y="1875750"/>
            <a:ext cx="3543000" cy="13047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New industry standard:</a:t>
            </a:r>
            <a:endParaRPr sz="4000"/>
          </a:p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4560135" y="1067343"/>
            <a:ext cx="3841500" cy="31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Mauritius</a:t>
            </a:r>
            <a:endParaRPr sz="1600">
              <a:solidFill>
                <a:schemeClr val="accent4"/>
              </a:solidFill>
            </a:endParaRPr>
          </a:p>
        </p:txBody>
      </p:sp>
      <p:sp>
        <p:nvSpPr>
          <p:cNvPr id="174" name="Google Shape;174;p27"/>
          <p:cNvSpPr txBox="1"/>
          <p:nvPr>
            <p:ph type="title"/>
          </p:nvPr>
        </p:nvSpPr>
        <p:spPr>
          <a:xfrm>
            <a:off x="4013925" y="3328525"/>
            <a:ext cx="3473400" cy="6555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Microservices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1593600" y="1159925"/>
            <a:ext cx="5956800" cy="33951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>
            <a:noFill/>
          </a:ln>
          <a:effectLst>
            <a:outerShdw blurRad="152400" rotWithShape="0">
              <a:srgbClr val="000000">
                <a:alpha val="247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t/>
            </a:r>
            <a:endParaRPr sz="500"/>
          </a:p>
        </p:txBody>
      </p:sp>
      <p:sp>
        <p:nvSpPr>
          <p:cNvPr id="180" name="Google Shape;180;p28"/>
          <p:cNvSpPr txBox="1"/>
          <p:nvPr/>
        </p:nvSpPr>
        <p:spPr>
          <a:xfrm>
            <a:off x="851250" y="660275"/>
            <a:ext cx="38046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Google Sans"/>
              <a:buNone/>
            </a:pPr>
            <a:r>
              <a:rPr lang="en" sz="23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Microservices</a:t>
            </a:r>
            <a:endParaRPr sz="23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1" name="Google Shape;181;p28"/>
          <p:cNvSpPr/>
          <p:nvPr/>
        </p:nvSpPr>
        <p:spPr>
          <a:xfrm>
            <a:off x="1786725" y="2807550"/>
            <a:ext cx="15510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1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Sign In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2" name="Google Shape;182;p28"/>
          <p:cNvSpPr/>
          <p:nvPr/>
        </p:nvSpPr>
        <p:spPr>
          <a:xfrm>
            <a:off x="2957657" y="2951868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8"/>
          <p:cNvSpPr/>
          <p:nvPr/>
        </p:nvSpPr>
        <p:spPr>
          <a:xfrm>
            <a:off x="3025298" y="3008459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3657100" y="2821975"/>
            <a:ext cx="18279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2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Product Catalogue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5104907" y="2966293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5172548" y="302288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8"/>
          <p:cNvSpPr/>
          <p:nvPr/>
        </p:nvSpPr>
        <p:spPr>
          <a:xfrm>
            <a:off x="5804375" y="2821975"/>
            <a:ext cx="1551000" cy="556500"/>
          </a:xfrm>
          <a:prstGeom prst="roundRect">
            <a:avLst>
              <a:gd fmla="val 12860" name="adj"/>
            </a:avLst>
          </a:prstGeom>
          <a:solidFill>
            <a:srgbClr val="FFFFFF"/>
          </a:solidFill>
          <a:ln cap="flat" cmpd="sng" w="19050">
            <a:solidFill>
              <a:schemeClr val="accent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Microservice 3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Checkout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188" name="Google Shape;188;p28"/>
          <p:cNvSpPr/>
          <p:nvPr/>
        </p:nvSpPr>
        <p:spPr>
          <a:xfrm>
            <a:off x="6975307" y="2966293"/>
            <a:ext cx="296700" cy="296700"/>
          </a:xfrm>
          <a:prstGeom prst="ellipse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8"/>
          <p:cNvSpPr/>
          <p:nvPr/>
        </p:nvSpPr>
        <p:spPr>
          <a:xfrm>
            <a:off x="7042948" y="3022884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0" name="Google Shape;190;p28"/>
          <p:cNvSpPr/>
          <p:nvPr/>
        </p:nvSpPr>
        <p:spPr>
          <a:xfrm>
            <a:off x="3868750" y="1298887"/>
            <a:ext cx="1404600" cy="556500"/>
          </a:xfrm>
          <a:prstGeom prst="roundRect">
            <a:avLst>
              <a:gd fmla="val 13167" name="adj"/>
            </a:avLst>
          </a:prstGeom>
          <a:solidFill>
            <a:srgbClr val="FFFFFF"/>
          </a:solidFill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85725" lIns="85725" spcFirstLastPara="1" rIns="85725" wrap="square" tIns="857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</a:t>
            </a:r>
            <a:endParaRPr sz="1100">
              <a:solidFill>
                <a:srgbClr val="1A1A1A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rgbClr val="1A1A1A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Interface</a:t>
            </a:r>
            <a:endParaRPr sz="500"/>
          </a:p>
        </p:txBody>
      </p:sp>
      <p:sp>
        <p:nvSpPr>
          <p:cNvPr id="191" name="Google Shape;191;p28"/>
          <p:cNvSpPr/>
          <p:nvPr/>
        </p:nvSpPr>
        <p:spPr>
          <a:xfrm>
            <a:off x="4886365" y="1425038"/>
            <a:ext cx="296700" cy="296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28"/>
          <p:cNvSpPr/>
          <p:nvPr/>
        </p:nvSpPr>
        <p:spPr>
          <a:xfrm>
            <a:off x="4954007" y="1488556"/>
            <a:ext cx="161352" cy="170694"/>
          </a:xfrm>
          <a:custGeom>
            <a:rect b="b" l="l" r="r" t="t"/>
            <a:pathLst>
              <a:path extrusionOk="0" h="21600" w="21600">
                <a:moveTo>
                  <a:pt x="10812" y="18792"/>
                </a:moveTo>
                <a:lnTo>
                  <a:pt x="19519" y="12204"/>
                </a:lnTo>
                <a:lnTo>
                  <a:pt x="21456" y="13675"/>
                </a:lnTo>
                <a:lnTo>
                  <a:pt x="10740" y="21600"/>
                </a:lnTo>
                <a:lnTo>
                  <a:pt x="0" y="13675"/>
                </a:lnTo>
                <a:lnTo>
                  <a:pt x="1961" y="12272"/>
                </a:lnTo>
                <a:lnTo>
                  <a:pt x="10812" y="18792"/>
                </a:lnTo>
                <a:close/>
                <a:moveTo>
                  <a:pt x="10860" y="15917"/>
                </a:moveTo>
                <a:lnTo>
                  <a:pt x="2105" y="9396"/>
                </a:lnTo>
                <a:lnTo>
                  <a:pt x="144" y="7925"/>
                </a:lnTo>
                <a:lnTo>
                  <a:pt x="10860" y="0"/>
                </a:lnTo>
                <a:lnTo>
                  <a:pt x="21600" y="7925"/>
                </a:lnTo>
                <a:lnTo>
                  <a:pt x="19639" y="9396"/>
                </a:lnTo>
                <a:lnTo>
                  <a:pt x="10860" y="159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Google Sans"/>
              <a:buNone/>
            </a:pPr>
            <a:r>
              <a:t/>
            </a:r>
            <a:endParaRPr b="0" i="0" sz="1100" u="none" cap="none" strike="noStrike">
              <a:solidFill>
                <a:srgbClr val="99999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93" name="Google Shape;193;p28"/>
          <p:cNvCxnSpPr>
            <a:stCxn id="184" idx="0"/>
            <a:endCxn id="190" idx="2"/>
          </p:cNvCxnSpPr>
          <p:nvPr/>
        </p:nvCxnSpPr>
        <p:spPr>
          <a:xfrm rot="10800000">
            <a:off x="4571050" y="1855375"/>
            <a:ext cx="0" cy="9666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194" name="Google Shape;194;p28"/>
          <p:cNvCxnSpPr>
            <a:endCxn id="181" idx="0"/>
          </p:cNvCxnSpPr>
          <p:nvPr/>
        </p:nvCxnSpPr>
        <p:spPr>
          <a:xfrm flipH="1">
            <a:off x="2562225" y="2354250"/>
            <a:ext cx="2019900" cy="4533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5" name="Google Shape;195;p28"/>
          <p:cNvCxnSpPr/>
          <p:nvPr/>
        </p:nvCxnSpPr>
        <p:spPr>
          <a:xfrm>
            <a:off x="4582100" y="2354200"/>
            <a:ext cx="1986600" cy="453600"/>
          </a:xfrm>
          <a:prstGeom prst="bentConnector3">
            <a:avLst>
              <a:gd fmla="val 100289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96" name="Google Shape;196;p28"/>
          <p:cNvCxnSpPr/>
          <p:nvPr/>
        </p:nvCxnSpPr>
        <p:spPr>
          <a:xfrm>
            <a:off x="3349062" y="3114651"/>
            <a:ext cx="296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197" name="Google Shape;197;p28"/>
          <p:cNvCxnSpPr>
            <a:endCxn id="187" idx="1"/>
          </p:cNvCxnSpPr>
          <p:nvPr/>
        </p:nvCxnSpPr>
        <p:spPr>
          <a:xfrm flipH="1" rot="10800000">
            <a:off x="5484875" y="3100225"/>
            <a:ext cx="319500" cy="15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sp>
        <p:nvSpPr>
          <p:cNvPr id="198" name="Google Shape;198;p28"/>
          <p:cNvSpPr/>
          <p:nvPr/>
        </p:nvSpPr>
        <p:spPr>
          <a:xfrm>
            <a:off x="1854375" y="39987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User 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3863200" y="39987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Product DB</a:t>
            </a:r>
            <a:endParaRPr sz="500">
              <a:solidFill>
                <a:schemeClr val="lt1"/>
              </a:solidFill>
            </a:endParaRPr>
          </a:p>
        </p:txBody>
      </p:sp>
      <p:sp>
        <p:nvSpPr>
          <p:cNvPr id="200" name="Google Shape;200;p28"/>
          <p:cNvSpPr/>
          <p:nvPr/>
        </p:nvSpPr>
        <p:spPr>
          <a:xfrm>
            <a:off x="5872025" y="3998772"/>
            <a:ext cx="1415700" cy="2835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127000" rotWithShape="0">
              <a:srgbClr val="000000">
                <a:alpha val="298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68B"/>
              </a:buClr>
              <a:buSzPts val="1100"/>
              <a:buFont typeface="Google Sans Medium"/>
              <a:buNone/>
            </a:pPr>
            <a:r>
              <a:rPr lang="en" sz="11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Transaction DB</a:t>
            </a:r>
            <a:endParaRPr sz="500">
              <a:solidFill>
                <a:schemeClr val="lt1"/>
              </a:solidFill>
            </a:endParaRPr>
          </a:p>
        </p:txBody>
      </p:sp>
      <p:cxnSp>
        <p:nvCxnSpPr>
          <p:cNvPr id="201" name="Google Shape;201;p28"/>
          <p:cNvCxnSpPr>
            <a:stCxn id="198" idx="0"/>
          </p:cNvCxnSpPr>
          <p:nvPr/>
        </p:nvCxnSpPr>
        <p:spPr>
          <a:xfrm rot="10800000">
            <a:off x="2562225" y="33783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02" name="Google Shape;202;p28"/>
          <p:cNvCxnSpPr/>
          <p:nvPr/>
        </p:nvCxnSpPr>
        <p:spPr>
          <a:xfrm rot="10800000">
            <a:off x="4571050" y="33783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  <p:cxnSp>
        <p:nvCxnSpPr>
          <p:cNvPr id="203" name="Google Shape;203;p28"/>
          <p:cNvCxnSpPr/>
          <p:nvPr/>
        </p:nvCxnSpPr>
        <p:spPr>
          <a:xfrm rot="10800000">
            <a:off x="6579875" y="3378372"/>
            <a:ext cx="0" cy="6204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miter lim="4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3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